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270" r:id="rId3"/>
    <p:sldId id="264" r:id="rId4"/>
    <p:sldId id="265" r:id="rId5"/>
    <p:sldId id="266" r:id="rId6"/>
    <p:sldId id="296" r:id="rId7"/>
    <p:sldId id="279" r:id="rId8"/>
    <p:sldId id="282" r:id="rId9"/>
    <p:sldId id="295" r:id="rId10"/>
    <p:sldId id="287" r:id="rId11"/>
    <p:sldId id="284" r:id="rId12"/>
    <p:sldId id="291" r:id="rId13"/>
    <p:sldId id="297" r:id="rId14"/>
    <p:sldId id="261" r:id="rId15"/>
    <p:sldId id="298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54F3-B364-4A98-92B9-077137DCE3E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9312-1161-4C8D-8CAE-6FA07A5D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652A8-0443-4A8A-AF73-5D674E63D9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275BC-B9DA-4E42-A6C0-2ACFA3C08D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3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BC6C-2D50-465E-B206-F83B047E796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3B95-1756-4706-AAC4-3259F8292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" y="0"/>
            <a:ext cx="12192000" cy="1447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a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uel-based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nventory of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ehicle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Chemical Transport Modeling during LISTOS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08333"/>
            <a:ext cx="12192000" cy="54966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8675" y="0"/>
            <a:ext cx="10574649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5327" y="6352333"/>
            <a:ext cx="676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Science Team Meeting (June 6, 2019)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28" y="4438680"/>
            <a:ext cx="3189920" cy="11311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653367"/>
            <a:ext cx="12192000" cy="9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Brian C. McDonald, Ph.D.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Users\Brian\AppData\Local\Microsoft\Windows\Temporary Internet Files\Content.IE5\AHPUQ9XJ\MP9004423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8" y="2005319"/>
            <a:ext cx="3276600" cy="222076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91"/>
          <a:stretch/>
        </p:blipFill>
        <p:spPr>
          <a:xfrm>
            <a:off x="8666882" y="2003408"/>
            <a:ext cx="2861345" cy="2251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37" y="5758040"/>
            <a:ext cx="1173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Acknowledgments: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 (CIRES/NOAA), </a:t>
            </a:r>
            <a:r>
              <a:rPr lang="en-US" dirty="0">
                <a:latin typeface="Arial" pitchFamily="34" charset="0"/>
                <a:cs typeface="Arial" pitchFamily="34" charset="0"/>
              </a:rPr>
              <a:t>Stuart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McKeen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(CIRES/NOAA),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Luke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Valin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(EPA)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472" y="1699727"/>
            <a:ext cx="2831946" cy="283194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39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17266" y="749423"/>
            <a:ext cx="5510723" cy="5959213"/>
            <a:chOff x="6365391" y="874550"/>
            <a:chExt cx="5510723" cy="5959213"/>
          </a:xfrm>
        </p:grpSpPr>
        <p:sp>
          <p:nvSpPr>
            <p:cNvPr id="17" name="Rectangle 16"/>
            <p:cNvSpPr/>
            <p:nvPr/>
          </p:nvSpPr>
          <p:spPr>
            <a:xfrm>
              <a:off x="6403906" y="1157967"/>
              <a:ext cx="3906354" cy="220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365391" y="874550"/>
              <a:ext cx="5510723" cy="5959213"/>
              <a:chOff x="533181" y="1149133"/>
              <a:chExt cx="5510723" cy="595921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33181" y="1149133"/>
                <a:ext cx="5510723" cy="5526423"/>
                <a:chOff x="533181" y="1149133"/>
                <a:chExt cx="5510723" cy="5526423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241" t="3242" r="16482" b="9352"/>
                <a:stretch/>
              </p:blipFill>
              <p:spPr>
                <a:xfrm>
                  <a:off x="533181" y="1149133"/>
                  <a:ext cx="5093208" cy="5526423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 rot="5400000">
                  <a:off x="4809912" y="3829579"/>
                  <a:ext cx="20986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r>
                    <a:rPr lang="en-US" b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molec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cm</a:t>
                  </a:r>
                  <a:r>
                    <a:rPr lang="en-US" b="1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-2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614788" y="1396168"/>
                <a:ext cx="3840265" cy="240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046" y="6646681"/>
                <a:ext cx="3619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WRF-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Chem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TROPOMI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Results Generally Consistent with TROPOMI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475" y="1060301"/>
            <a:ext cx="5906210" cy="5657962"/>
            <a:chOff x="101600" y="1204676"/>
            <a:chExt cx="5906210" cy="5657962"/>
          </a:xfrm>
        </p:grpSpPr>
        <p:grpSp>
          <p:nvGrpSpPr>
            <p:cNvPr id="6" name="Group 5"/>
            <p:cNvGrpSpPr/>
            <p:nvPr/>
          </p:nvGrpSpPr>
          <p:grpSpPr>
            <a:xfrm>
              <a:off x="101600" y="1204676"/>
              <a:ext cx="5906210" cy="5657962"/>
              <a:chOff x="101600" y="1204676"/>
              <a:chExt cx="5906210" cy="565796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01600" y="1204676"/>
                <a:ext cx="5906210" cy="5657962"/>
                <a:chOff x="101600" y="1204676"/>
                <a:chExt cx="5906210" cy="5657962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66"/>
                <a:stretch/>
              </p:blipFill>
              <p:spPr>
                <a:xfrm>
                  <a:off x="640079" y="1204676"/>
                  <a:ext cx="5367731" cy="5504167"/>
                </a:xfrm>
                <a:prstGeom prst="rect">
                  <a:avLst/>
                </a:prstGeom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1215806" y="6400973"/>
                  <a:ext cx="421301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TROPOMI NO</a:t>
                  </a:r>
                  <a:r>
                    <a:rPr lang="en-US" sz="2400" b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molec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cm</a:t>
                  </a:r>
                  <a:r>
                    <a:rPr lang="en-US" sz="24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-2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 rot="16200000">
                  <a:off x="-1857430" y="3496550"/>
                  <a:ext cx="437972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WRF-</a:t>
                  </a:r>
                  <a:r>
                    <a:rPr lang="en-US" sz="24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Chem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NO</a:t>
                  </a:r>
                  <a:r>
                    <a:rPr lang="en-US" sz="2400" b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molec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cm</a:t>
                  </a:r>
                  <a:r>
                    <a:rPr lang="en-US" sz="24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-2</a:t>
                  </a:r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3322312" y="1536596"/>
                <a:ext cx="1656088" cy="12213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473798" y="4648201"/>
              <a:ext cx="19704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Slope = 0.99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0.91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6433" r="16019" b="9723"/>
          <a:stretch/>
        </p:blipFill>
        <p:spPr>
          <a:xfrm>
            <a:off x="482602" y="955040"/>
            <a:ext cx="5193792" cy="52962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9" t="7659" r="15974" b="8772"/>
          <a:stretch/>
        </p:blipFill>
        <p:spPr>
          <a:xfrm>
            <a:off x="6285421" y="1029903"/>
            <a:ext cx="5178138" cy="5277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Sharper Spatial Features in Model and TROPOMI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4809912" y="343494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cm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10655995" y="343494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cm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2665" y="991908"/>
            <a:ext cx="2204186" cy="269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18846" y="963324"/>
            <a:ext cx="2204186" cy="269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6088" y="6273859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 x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3352" y="6272616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TROPOMI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 x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672362" y="2977415"/>
            <a:ext cx="0" cy="78927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607972" y="2414150"/>
            <a:ext cx="715260" cy="1271256"/>
            <a:chOff x="2607972" y="2414150"/>
            <a:chExt cx="715260" cy="127125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952282" y="2896135"/>
              <a:ext cx="0" cy="78927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607972" y="241415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I-95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14732" y="247112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I-95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5959" y="3156893"/>
            <a:ext cx="1956818" cy="926295"/>
            <a:chOff x="665959" y="3156893"/>
            <a:chExt cx="1956818" cy="926295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1997242" y="3156893"/>
              <a:ext cx="4278" cy="4462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5959" y="3621523"/>
              <a:ext cx="1956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 Thruway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327300" y="3236512"/>
              <a:ext cx="240032" cy="34651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398554" y="3140026"/>
            <a:ext cx="1956818" cy="926295"/>
            <a:chOff x="665959" y="3156893"/>
            <a:chExt cx="1956818" cy="926295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1997242" y="3156893"/>
              <a:ext cx="4278" cy="44628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5959" y="3621523"/>
              <a:ext cx="1956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 Thruway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2327300" y="3236512"/>
              <a:ext cx="240032" cy="34651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0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264941" y="783848"/>
            <a:ext cx="5372182" cy="5468112"/>
            <a:chOff x="6517805" y="1178357"/>
            <a:chExt cx="5372182" cy="5468112"/>
          </a:xfrm>
        </p:grpSpPr>
        <p:grpSp>
          <p:nvGrpSpPr>
            <p:cNvPr id="21" name="Group 20"/>
            <p:cNvGrpSpPr/>
            <p:nvPr/>
          </p:nvGrpSpPr>
          <p:grpSpPr>
            <a:xfrm>
              <a:off x="6517805" y="1178357"/>
              <a:ext cx="5189083" cy="5468112"/>
              <a:chOff x="6517805" y="1178357"/>
              <a:chExt cx="5189083" cy="546811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62" t="3796" r="16112" b="9908"/>
              <a:stretch/>
            </p:blipFill>
            <p:spPr>
              <a:xfrm>
                <a:off x="6520394" y="1178357"/>
                <a:ext cx="5186494" cy="5468112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517805" y="1408225"/>
                <a:ext cx="4086989" cy="2283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5400000">
              <a:off x="10655995" y="3829578"/>
              <a:ext cx="2098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lang="en-US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molec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cm</a:t>
              </a:r>
              <a:r>
                <a:rPr lang="en-US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9378" y="1059975"/>
            <a:ext cx="5784901" cy="5653648"/>
            <a:chOff x="6007811" y="1208989"/>
            <a:chExt cx="5784901" cy="5653648"/>
          </a:xfrm>
        </p:grpSpPr>
        <p:grpSp>
          <p:nvGrpSpPr>
            <p:cNvPr id="30" name="Group 29"/>
            <p:cNvGrpSpPr/>
            <p:nvPr/>
          </p:nvGrpSpPr>
          <p:grpSpPr>
            <a:xfrm>
              <a:off x="6007811" y="1208989"/>
              <a:ext cx="5784901" cy="5653648"/>
              <a:chOff x="6007811" y="1208989"/>
              <a:chExt cx="5784901" cy="565364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7"/>
              <a:stretch/>
            </p:blipFill>
            <p:spPr>
              <a:xfrm>
                <a:off x="6644640" y="1208989"/>
                <a:ext cx="5148072" cy="5515085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078269" y="6400972"/>
                <a:ext cx="42130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TROPOMI NO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molec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cm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4048781" y="3496550"/>
                <a:ext cx="43797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WRF-</a:t>
                </a:r>
                <a:r>
                  <a:rPr lang="en-US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Chem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molec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cm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9529159" y="4648200"/>
              <a:ext cx="19704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Slope = 1.09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0.84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84775" y="1577542"/>
              <a:ext cx="1656088" cy="122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in Cities and Lower in Rural Areas</a:t>
            </a:r>
            <a:endParaRPr lang="en-US" sz="3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7131" y="6246971"/>
            <a:ext cx="361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TROPOMI</a:t>
            </a:r>
          </a:p>
        </p:txBody>
      </p:sp>
    </p:spTree>
    <p:extLst>
      <p:ext uri="{BB962C8B-B14F-4D97-AF65-F5344CB8AC3E}">
        <p14:creationId xmlns:p14="http://schemas.microsoft.com/office/powerpoint/2010/main" val="27692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Island Sound Tropospheric Ozone Study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(LISTOS 2018)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" y="1184709"/>
            <a:ext cx="10623082" cy="531154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334913" y="2701489"/>
            <a:ext cx="286114" cy="2791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23200" y="2306320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74770" y="2700954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90000" y="2445886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68956" y="3599183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1960" y="4307840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15560" y="3912671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14040" y="5294429"/>
            <a:ext cx="406400" cy="3951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639541" y="1004663"/>
            <a:ext cx="10268712" cy="5349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 Model Evaluation of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Pandora Data in NYC Region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225" y="6409869"/>
            <a:ext cx="1147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Acknowledgments: Luke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Jim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Szykman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(EPA), Bob Swap, Nader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Abuhassan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Alexander Cede (NASA)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>
          <a:xfrm>
            <a:off x="639849" y="1007977"/>
            <a:ext cx="10259568" cy="5341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 Model Evaluation of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Pandora Data in NYC Region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225" y="6409869"/>
            <a:ext cx="1147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Acknowledgments: Luke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Jim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Szykman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(EPA), Bob Swap, Nader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Abuhassan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Alexander Cede (NASA)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49" y="1248728"/>
            <a:ext cx="11272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573088">
              <a:buFontTx/>
              <a:buAutoNum type="arabicParenBoth"/>
              <a:tabLst>
                <a:tab pos="339725" algn="l"/>
                <a:tab pos="682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Differences in 2018 mobile source 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emission inventories (MOVES2014b vs. FIVE) relatively small compared to previous years</a:t>
            </a:r>
          </a:p>
          <a:p>
            <a:pPr marL="109537" lvl="1">
              <a:tabLst>
                <a:tab pos="339725" algn="l"/>
                <a:tab pos="682625" algn="l"/>
              </a:tabLst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7763" lvl="2" indent="-457200">
              <a:buFont typeface="Arial" panose="020B0604020202020204" pitchFamily="34" charset="0"/>
              <a:buChar char="•"/>
              <a:tabLst>
                <a:tab pos="339725" algn="l"/>
                <a:tab pos="682625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longer factor of ~2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difference in on-road gasoline emission factor</a:t>
            </a:r>
          </a:p>
          <a:p>
            <a:pPr marL="109537" lvl="1"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85800" lvl="1" indent="-577850">
              <a:buAutoNum type="arabicParenBoth" startAt="2"/>
              <a:tabLst>
                <a:tab pos="339725" algn="l"/>
                <a:tab pos="682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Updated 2018 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emissions over Eastern US consistent with TROPOMI and Pandora 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levels</a:t>
            </a:r>
          </a:p>
          <a:p>
            <a:pPr marL="107950" lvl="1">
              <a:tabLst>
                <a:tab pos="339725" algn="l"/>
                <a:tab pos="682625" algn="l"/>
              </a:tabLs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143000" lvl="2" indent="-460375">
              <a:buFont typeface="Arial" panose="020B0604020202020204" pitchFamily="34" charset="0"/>
              <a:buChar char="•"/>
              <a:tabLst>
                <a:tab pos="339725" algn="l"/>
                <a:tab pos="68262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Magnitude of model NO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within 0-30%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retrievals</a:t>
            </a:r>
          </a:p>
          <a:p>
            <a:pPr marL="685800" lvl="1" indent="-577850">
              <a:buAutoNum type="arabicParenBoth" startAt="2"/>
              <a:tabLst>
                <a:tab pos="339725" algn="l"/>
                <a:tab pos="682625" algn="l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07950" lvl="1">
              <a:tabLst>
                <a:tab pos="339725" algn="l"/>
                <a:tab pos="682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(3)	Observations raise potential issues with emissions and modeling</a:t>
            </a:r>
          </a:p>
          <a:p>
            <a:pPr marL="107950" lvl="1">
              <a:tabLst>
                <a:tab pos="339725" algn="l"/>
                <a:tab pos="682625" algn="l"/>
              </a:tabLs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146175" lvl="2" indent="-463550">
              <a:buFont typeface="Arial" panose="020B0604020202020204" pitchFamily="34" charset="0"/>
              <a:buChar char="•"/>
              <a:tabLst>
                <a:tab pos="339725" algn="l"/>
                <a:tab pos="68262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New York City plume being transported precisely?</a:t>
            </a:r>
          </a:p>
          <a:p>
            <a:pPr marL="1146175" lvl="2" indent="-463550">
              <a:buFont typeface="Arial" panose="020B0604020202020204" pitchFamily="34" charset="0"/>
              <a:buChar char="•"/>
              <a:tabLst>
                <a:tab pos="339725" algn="l"/>
                <a:tab pos="682625" algn="l"/>
              </a:tabLst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6175" lvl="2" indent="-463550">
              <a:buFont typeface="Arial" panose="020B0604020202020204" pitchFamily="34" charset="0"/>
              <a:buChar char="•"/>
              <a:tabLst>
                <a:tab pos="339725" algn="l"/>
                <a:tab pos="682625" algn="l"/>
              </a:tabLs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Spatial and temporal allocation of emissions?</a:t>
            </a:r>
          </a:p>
        </p:txBody>
      </p:sp>
    </p:spTree>
    <p:extLst>
      <p:ext uri="{BB962C8B-B14F-4D97-AF65-F5344CB8AC3E}">
        <p14:creationId xmlns:p14="http://schemas.microsoft.com/office/powerpoint/2010/main" val="696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Brian\AppData\Local\Microsoft\Windows\Temporary Internet Files\Content.IE5\R4TV4NSE\MP9004024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26" y="2039552"/>
            <a:ext cx="2468849" cy="16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Brian\AppData\Local\Microsoft\Windows\Temporary Internet Files\Content.IE5\AHPUQ9XJ\MP9004423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9" y="2028766"/>
            <a:ext cx="2434511" cy="16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84803" y="3684809"/>
            <a:ext cx="30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~600 coal-fired power plants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~1700 natural-gas plants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11" y="2046018"/>
            <a:ext cx="1349536" cy="10121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81" y="3095458"/>
            <a:ext cx="1373355" cy="1030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/>
          <a:stretch/>
        </p:blipFill>
        <p:spPr>
          <a:xfrm>
            <a:off x="4422506" y="2046018"/>
            <a:ext cx="1529340" cy="10121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06" y="3109419"/>
            <a:ext cx="1525035" cy="10160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US Budget of Nitrogen Oxides Emissions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030" y="1012051"/>
            <a:ext cx="2244971" cy="79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Vehicles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8134" y="1114675"/>
            <a:ext cx="2288743" cy="686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Off-Highway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1076" y="1050878"/>
            <a:ext cx="1532547" cy="807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87" y="3678790"/>
            <a:ext cx="254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~230 million cars +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 million freight trucks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357" y="4244880"/>
            <a:ext cx="1820314" cy="75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~33%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11617" y="4241342"/>
            <a:ext cx="1820314" cy="75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~25%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47192" y="4249093"/>
            <a:ext cx="1820314" cy="75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~10%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2820449" y="2356916"/>
            <a:ext cx="574902" cy="5679282"/>
          </a:xfrm>
          <a:prstGeom prst="rightBrace">
            <a:avLst>
              <a:gd name="adj1" fmla="val 258994"/>
              <a:gd name="adj2" fmla="val 49063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80229" y="5860811"/>
            <a:ext cx="3758854" cy="581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Sources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Our Electricity Problem: Getting the Diagnosis Correct | Our Finite Worl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61" y="2028766"/>
            <a:ext cx="2482853" cy="165604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747822" y="1050877"/>
            <a:ext cx="1802948" cy="807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Facilities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8860905" y="2356916"/>
            <a:ext cx="574902" cy="5679282"/>
          </a:xfrm>
          <a:prstGeom prst="rightBrace">
            <a:avLst>
              <a:gd name="adj1" fmla="val 258994"/>
              <a:gd name="adj2" fmla="val 49063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20685" y="5860811"/>
            <a:ext cx="3758854" cy="581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Sources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98430" y="4249093"/>
            <a:ext cx="1820314" cy="75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~30%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46371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EPA Emissions Trend Report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Field Studies Suggest Mobile Source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7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Overestimated in NEI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39954"/>
              </p:ext>
            </p:extLst>
          </p:nvPr>
        </p:nvGraphicFramePr>
        <p:xfrm>
          <a:off x="432869" y="1117144"/>
          <a:ext cx="1130193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628">
                  <a:extLst>
                    <a:ext uri="{9D8B030D-6E8A-4147-A177-3AD203B41FA5}">
                      <a16:colId xmlns:a16="http://schemas.microsoft.com/office/drawing/2014/main" val="1585934016"/>
                    </a:ext>
                  </a:extLst>
                </a:gridCol>
                <a:gridCol w="1815267">
                  <a:extLst>
                    <a:ext uri="{9D8B030D-6E8A-4147-A177-3AD203B41FA5}">
                      <a16:colId xmlns:a16="http://schemas.microsoft.com/office/drawing/2014/main" val="3994142705"/>
                    </a:ext>
                  </a:extLst>
                </a:gridCol>
                <a:gridCol w="2574028">
                  <a:extLst>
                    <a:ext uri="{9D8B030D-6E8A-4147-A177-3AD203B41FA5}">
                      <a16:colId xmlns:a16="http://schemas.microsoft.com/office/drawing/2014/main" val="1306777659"/>
                    </a:ext>
                  </a:extLst>
                </a:gridCol>
                <a:gridCol w="5878008">
                  <a:extLst>
                    <a:ext uri="{9D8B030D-6E8A-4147-A177-3AD203B41FA5}">
                      <a16:colId xmlns:a16="http://schemas.microsoft.com/office/drawing/2014/main" val="2266800449"/>
                    </a:ext>
                  </a:extLst>
                </a:gridCol>
              </a:tblGrid>
              <a:tr h="3461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54854"/>
                  </a:ext>
                </a:extLst>
              </a:tr>
              <a:tr h="985976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Baltimore/DC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(DISCOVER-AQ)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overestimated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50-70%</a:t>
                      </a:r>
                      <a:endParaRPr lang="en-US" sz="2000" b="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[Anderson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Environ.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2014]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5679"/>
                  </a:ext>
                </a:extLst>
              </a:tr>
              <a:tr h="992347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(SEAC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industrial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[Travis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Chem. Phys.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761850"/>
                  </a:ext>
                </a:extLst>
              </a:tr>
              <a:tr h="992347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Texas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Inversion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(DISCOVER-AQ)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</a:t>
                      </a:r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area, point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by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30-60%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Atmos. </a:t>
                      </a:r>
                      <a:r>
                        <a:rPr lang="en-US" sz="20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2016] </a:t>
                      </a: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685036"/>
                  </a:ext>
                </a:extLst>
              </a:tr>
              <a:tr h="761568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(SENEX)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sources overestimated by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[McDonald et al., </a:t>
                      </a:r>
                      <a:r>
                        <a:rPr lang="en-US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Environ. Sci. Technol.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2018] 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94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8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48" y="1431607"/>
            <a:ext cx="11697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573088">
              <a:buFontTx/>
              <a:buAutoNum type="arabicParenBoth"/>
              <a:tabLst>
                <a:tab pos="339725" algn="l"/>
                <a:tab pos="682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Update mobile source 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emissions using a fuel-based approach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recent field campaigns (e.g., LISTOS)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537" lvl="1"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85800" lvl="1" indent="-577850">
              <a:buAutoNum type="arabicParenBoth" startAt="2"/>
              <a:tabLst>
                <a:tab pos="339725" algn="l"/>
                <a:tab pos="682625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Utilize regional chemical transport model and evaluate with TROPOMI and Pandora 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column data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485" y="4908884"/>
            <a:ext cx="1148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TEMPO data provide that helps improve bottom-up emission inventories?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b="5758"/>
          <a:stretch/>
        </p:blipFill>
        <p:spPr>
          <a:xfrm>
            <a:off x="976679" y="1663481"/>
            <a:ext cx="6492240" cy="4821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086144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Emissions  = 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(kg fuel)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 Emission Factor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(g/kg fuel)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U.S. Mobile Source Activity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(Fuel Use)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1158710" y="3725151"/>
            <a:ext cx="35613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 Use (t/d)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9866" y="6400803"/>
            <a:ext cx="8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3118" y="3540484"/>
            <a:ext cx="383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DOT and DOE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annually by state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83171" y="5113738"/>
            <a:ext cx="187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Gasoline EF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~20%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Mobile Source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Updated to 2018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57988" y="5529237"/>
            <a:ext cx="683237" cy="0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36987" y="3708651"/>
            <a:ext cx="683238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95194" y="3293152"/>
            <a:ext cx="185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EF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~30%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235" y="1298526"/>
            <a:ext cx="407178" cy="407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35095" y="3255547"/>
            <a:ext cx="35613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EF (g/kg fuel)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r="4072" b="6285"/>
          <a:stretch/>
        </p:blipFill>
        <p:spPr>
          <a:xfrm>
            <a:off x="1524000" y="1647602"/>
            <a:ext cx="5742432" cy="48584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0" y="1086144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Emissions  =  Activity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(kg fuel)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Factor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(g/kg fuel)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513" y="6396335"/>
            <a:ext cx="86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0893" y="5996225"/>
            <a:ext cx="3502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(default from MOVES shown)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US NO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Inventory from 2013 to 2018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517" y="993493"/>
            <a:ext cx="723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U.S. NO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emissions decreases by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~3.5% y</a:t>
            </a:r>
            <a:r>
              <a:rPr lang="en-US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23111" r="6039" b="8978"/>
          <a:stretch/>
        </p:blipFill>
        <p:spPr>
          <a:xfrm>
            <a:off x="128016" y="1513931"/>
            <a:ext cx="7863840" cy="4657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87360" y="1534342"/>
            <a:ext cx="41046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mobile sources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~60%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decrease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(2) Updated power plants with CEMS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~40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decrease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(3) Updated other point sources to NEI14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376" y="6298981"/>
            <a:ext cx="1151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inventory (4 km x 4 km) for NO</a:t>
            </a:r>
            <a:r>
              <a:rPr lang="en-US" sz="2400" baseline="-25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CO, VOCs will be made publicly available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Comparison of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TROPOMI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(July 2018)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3907" y="1001534"/>
            <a:ext cx="5559999" cy="5243452"/>
            <a:chOff x="483907" y="1396168"/>
            <a:chExt cx="5559999" cy="52434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t="7379" r="15649" b="9722"/>
            <a:stretch/>
          </p:blipFill>
          <p:spPr>
            <a:xfrm>
              <a:off x="483907" y="1412240"/>
              <a:ext cx="5243113" cy="522738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5400000">
              <a:off x="4046852" y="3829579"/>
              <a:ext cx="3624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Tropospheric NO</a:t>
              </a:r>
              <a:r>
                <a:rPr lang="en-US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molec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cm</a:t>
              </a:r>
              <a:r>
                <a:rPr lang="en-US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72665" y="1396168"/>
              <a:ext cx="2204186" cy="26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4567" y="6273859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(12 km x 12 km)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92103" y="1755971"/>
            <a:ext cx="2542684" cy="3974170"/>
            <a:chOff x="7967497" y="2227895"/>
            <a:chExt cx="2542684" cy="39741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799" y="2227895"/>
              <a:ext cx="2208081" cy="33117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67497" y="5740400"/>
              <a:ext cx="2542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Li (NOAA)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52561" y="5864483"/>
            <a:ext cx="6221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Recalculated AMF for TROPOMI NO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retrieval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more “apples-to-apples” comparison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83907" y="1001534"/>
            <a:ext cx="5559999" cy="5243452"/>
            <a:chOff x="483907" y="1396168"/>
            <a:chExt cx="5559999" cy="524345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t="7379" r="15649" b="9722"/>
            <a:stretch/>
          </p:blipFill>
          <p:spPr>
            <a:xfrm>
              <a:off x="483907" y="1412240"/>
              <a:ext cx="5243113" cy="522738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5400000">
              <a:off x="4046852" y="3829579"/>
              <a:ext cx="3624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Tropospheric NO</a:t>
              </a:r>
              <a:r>
                <a:rPr lang="en-US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molec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cm</a:t>
              </a:r>
              <a:r>
                <a:rPr lang="en-US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72665" y="1396168"/>
              <a:ext cx="2204186" cy="26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Comparison of NO</a:t>
            </a:r>
            <a:r>
              <a:rPr lang="en-US" sz="30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TROPOMI 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(July 2018)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6956" y="992450"/>
            <a:ext cx="2204186" cy="269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21832" y="972948"/>
            <a:ext cx="5568155" cy="5761333"/>
            <a:chOff x="6321834" y="1367584"/>
            <a:chExt cx="5568155" cy="5761333"/>
          </a:xfrm>
        </p:grpSpPr>
        <p:grpSp>
          <p:nvGrpSpPr>
            <p:cNvPr id="12" name="Group 11"/>
            <p:cNvGrpSpPr/>
            <p:nvPr/>
          </p:nvGrpSpPr>
          <p:grpSpPr>
            <a:xfrm>
              <a:off x="6331921" y="1443789"/>
              <a:ext cx="5558068" cy="5170865"/>
              <a:chOff x="6331921" y="1443789"/>
              <a:chExt cx="5558068" cy="517086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431" t="7889" r="15458" b="10368"/>
              <a:stretch/>
            </p:blipFill>
            <p:spPr>
              <a:xfrm>
                <a:off x="6331921" y="1443789"/>
                <a:ext cx="5201185" cy="517086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 rot="5400000">
                <a:off x="9892935" y="3829578"/>
                <a:ext cx="3624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Tropospheric NO</a:t>
                </a:r>
                <a:r>
                  <a:rPr lang="en-US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molec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cm</a:t>
                </a:r>
                <a:r>
                  <a:rPr lang="en-US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218846" y="1367584"/>
              <a:ext cx="2204186" cy="269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1834" y="6667252"/>
              <a:ext cx="3998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TROPOMI (12 km x 12 km)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4567" y="6273859"/>
            <a:ext cx="422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WRF-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(12 km x 12 km)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774</Words>
  <Application>Microsoft Office PowerPoint</Application>
  <PresentationFormat>Widescreen</PresentationFormat>
  <Paragraphs>155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DOC/NOAA/OAR/ESRL/CSD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McDonald</dc:creator>
  <cp:lastModifiedBy>Brian McDonald</cp:lastModifiedBy>
  <cp:revision>181</cp:revision>
  <dcterms:created xsi:type="dcterms:W3CDTF">2019-06-03T15:26:15Z</dcterms:created>
  <dcterms:modified xsi:type="dcterms:W3CDTF">2019-06-06T13:16:40Z</dcterms:modified>
</cp:coreProperties>
</file>